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57" r:id="rId4"/>
    <p:sldId id="281" r:id="rId5"/>
    <p:sldId id="258" r:id="rId6"/>
    <p:sldId id="259" r:id="rId7"/>
    <p:sldId id="260" r:id="rId8"/>
    <p:sldId id="261" r:id="rId9"/>
    <p:sldId id="262" r:id="rId10"/>
    <p:sldId id="270" r:id="rId11"/>
    <p:sldId id="271" r:id="rId12"/>
    <p:sldId id="272" r:id="rId13"/>
    <p:sldId id="263" r:id="rId14"/>
    <p:sldId id="264" r:id="rId15"/>
    <p:sldId id="265" r:id="rId16"/>
    <p:sldId id="266" r:id="rId17"/>
    <p:sldId id="268" r:id="rId18"/>
    <p:sldId id="267" r:id="rId19"/>
    <p:sldId id="269" r:id="rId20"/>
    <p:sldId id="273" r:id="rId21"/>
    <p:sldId id="274" r:id="rId22"/>
    <p:sldId id="275" r:id="rId23"/>
    <p:sldId id="276" r:id="rId24"/>
    <p:sldId id="277" r:id="rId25"/>
    <p:sldId id="278" r:id="rId2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0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8925FCA5-5B89-4097-94F5-7D1F7B0686B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57112A7-ED70-4312-996A-C2B91A759BE0}" type="datetimeFigureOut">
              <a:rPr lang="es-MX" smtClean="0"/>
              <a:pPr/>
              <a:t>11/05/2011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8925FCA5-5B89-4097-94F5-7D1F7B0686B7}"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57112A7-ED70-4312-996A-C2B91A759BE0}" type="datetimeFigureOut">
              <a:rPr lang="es-MX" smtClean="0"/>
              <a:pPr/>
              <a:t>11/05/2011</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925FCA5-5B89-4097-94F5-7D1F7B0686B7}"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4.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5.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18.xml.rels><?xml version="1.0" encoding="UTF-8" standalone="yes"?>
<Relationships xmlns="http://schemas.openxmlformats.org/package/2006/relationships"><Relationship Id="rId3" Type="http://schemas.openxmlformats.org/officeDocument/2006/relationships/image" Target="../media/image28.gif"/><Relationship Id="rId7" Type="http://schemas.openxmlformats.org/officeDocument/2006/relationships/image" Target="../media/image32.gif"/><Relationship Id="rId2" Type="http://schemas.openxmlformats.org/officeDocument/2006/relationships/image" Target="../media/image27.gif"/><Relationship Id="rId1" Type="http://schemas.openxmlformats.org/officeDocument/2006/relationships/slideLayout" Target="../slideLayouts/slideLayout2.xml"/><Relationship Id="rId6" Type="http://schemas.openxmlformats.org/officeDocument/2006/relationships/image" Target="../media/image31.gif"/><Relationship Id="rId5" Type="http://schemas.openxmlformats.org/officeDocument/2006/relationships/image" Target="../media/image30.gif"/><Relationship Id="rId4" Type="http://schemas.openxmlformats.org/officeDocument/2006/relationships/image" Target="../media/image29.gif"/></Relationships>
</file>

<file path=ppt/slides/_rels/slide19.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image" Target="../media/image3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0"/>
            <a:ext cx="7851648" cy="1540768"/>
          </a:xfrm>
        </p:spPr>
        <p:txBody>
          <a:bodyPr>
            <a:normAutofit/>
          </a:bodyPr>
          <a:lstStyle/>
          <a:p>
            <a:pPr algn="ctr"/>
            <a:r>
              <a:rPr lang="es-MX" sz="2400" dirty="0" smtClean="0"/>
              <a:t>UNIVERSIDAD AUTÓNOMA DE QUERÉTARO </a:t>
            </a:r>
            <a:br>
              <a:rPr lang="es-MX" sz="2400" dirty="0" smtClean="0"/>
            </a:br>
            <a:r>
              <a:rPr lang="es-MX" sz="2400" dirty="0" smtClean="0"/>
              <a:t>FACULTAD DE INGENIERIA </a:t>
            </a:r>
            <a:br>
              <a:rPr lang="es-MX" sz="2400" dirty="0" smtClean="0"/>
            </a:br>
            <a:r>
              <a:rPr lang="es-MX" sz="2400" dirty="0" smtClean="0"/>
              <a:t>1er SEMESTRE</a:t>
            </a:r>
            <a:endParaRPr lang="es-MX" sz="2400" dirty="0"/>
          </a:p>
        </p:txBody>
      </p:sp>
      <p:sp>
        <p:nvSpPr>
          <p:cNvPr id="3" name="2 Subtítulo"/>
          <p:cNvSpPr>
            <a:spLocks noGrp="1"/>
          </p:cNvSpPr>
          <p:nvPr>
            <p:ph type="subTitle" idx="1"/>
          </p:nvPr>
        </p:nvSpPr>
        <p:spPr>
          <a:xfrm>
            <a:off x="467544" y="2132856"/>
            <a:ext cx="7854696" cy="4464496"/>
          </a:xfrm>
        </p:spPr>
        <p:txBody>
          <a:bodyPr>
            <a:normAutofit/>
          </a:bodyPr>
          <a:lstStyle/>
          <a:p>
            <a:pPr algn="ctr"/>
            <a:r>
              <a:rPr lang="es-MX" sz="2400" dirty="0" smtClean="0"/>
              <a:t>RAÚL ARTEAGA TREJO</a:t>
            </a:r>
          </a:p>
          <a:p>
            <a:pPr algn="ctr"/>
            <a:r>
              <a:rPr lang="es-MX" sz="2400" dirty="0" smtClean="0"/>
              <a:t>OSCAR URIEL ACEVEDO LEAL</a:t>
            </a:r>
          </a:p>
          <a:p>
            <a:pPr algn="ctr"/>
            <a:endParaRPr lang="es-MX" sz="2400" dirty="0" smtClean="0"/>
          </a:p>
          <a:p>
            <a:pPr algn="ctr"/>
            <a:r>
              <a:rPr lang="es-MX" sz="2400" dirty="0" smtClean="0"/>
              <a:t>PROBABILIDAD Y ESTADÍSTICA</a:t>
            </a:r>
          </a:p>
          <a:p>
            <a:pPr algn="ctr"/>
            <a:endParaRPr lang="es-MX" sz="2400" b="1" dirty="0" smtClean="0"/>
          </a:p>
          <a:p>
            <a:pPr algn="ctr"/>
            <a:r>
              <a:rPr lang="es-MX" sz="2400" dirty="0" smtClean="0"/>
              <a:t>UNIDAD 6: MODELOS PROBABILISTICOS BÁSICOS</a:t>
            </a:r>
          </a:p>
          <a:p>
            <a:pPr algn="ctr"/>
            <a:r>
              <a:rPr lang="es-MX" sz="2400" b="1" dirty="0" smtClean="0"/>
              <a:t>“DISTRIBUCIÓN NORMAL”</a:t>
            </a:r>
          </a:p>
          <a:p>
            <a:pPr algn="ctr"/>
            <a:endParaRPr lang="es-MX" sz="2400" b="1" dirty="0" smtClean="0"/>
          </a:p>
          <a:p>
            <a:pPr algn="ctr"/>
            <a:r>
              <a:rPr lang="es-MX" sz="2400" b="1" dirty="0" smtClean="0"/>
              <a:t>I.S.C Rosa E. Valdez V.</a:t>
            </a:r>
          </a:p>
          <a:p>
            <a:pPr algn="ctr"/>
            <a:endParaRPr lang="es-MX" b="1" dirty="0" smtClean="0"/>
          </a:p>
          <a:p>
            <a:pPr algn="ctr"/>
            <a:endParaRPr lang="es-MX" b="1" dirty="0" smtClean="0"/>
          </a:p>
          <a:p>
            <a:pPr algn="ctr"/>
            <a:endParaRPr lang="es-MX" dirty="0" smtClean="0"/>
          </a:p>
          <a:p>
            <a:pPr algn="ctr"/>
            <a:endParaRPr lang="es-MX" dirty="0" smtClean="0"/>
          </a:p>
          <a:p>
            <a:pPr algn="ctr"/>
            <a:endParaRPr lang="es-MX" dirty="0" smtClean="0"/>
          </a:p>
        </p:txBody>
      </p:sp>
      <p:pic>
        <p:nvPicPr>
          <p:cNvPr id="4" name="il_fi" descr="http://www.uaq.mx/inf-gral/escudouaq1.gif"/>
          <p:cNvPicPr/>
          <p:nvPr/>
        </p:nvPicPr>
        <p:blipFill>
          <a:blip r:embed="rId2" cstate="print"/>
          <a:srcRect/>
          <a:stretch>
            <a:fillRect/>
          </a:stretch>
        </p:blipFill>
        <p:spPr bwMode="auto">
          <a:xfrm>
            <a:off x="395536" y="548680"/>
            <a:ext cx="1162050" cy="1390650"/>
          </a:xfrm>
          <a:prstGeom prst="rect">
            <a:avLst/>
          </a:prstGeom>
          <a:noFill/>
          <a:ln w="9525">
            <a:noFill/>
            <a:miter lim="800000"/>
            <a:headEnd/>
            <a:tailEnd/>
          </a:ln>
        </p:spPr>
      </p:pic>
      <p:pic>
        <p:nvPicPr>
          <p:cNvPr id="5" name="il_fi" descr="http://www.uaq.mx/escudos/e-ingenieria2.gif"/>
          <p:cNvPicPr/>
          <p:nvPr/>
        </p:nvPicPr>
        <p:blipFill>
          <a:blip r:embed="rId3" cstate="print"/>
          <a:srcRect/>
          <a:stretch>
            <a:fillRect/>
          </a:stretch>
        </p:blipFill>
        <p:spPr bwMode="auto">
          <a:xfrm>
            <a:off x="7380312" y="476672"/>
            <a:ext cx="1057275" cy="1381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854968"/>
          </a:xfrm>
        </p:spPr>
        <p:txBody>
          <a:bodyPr/>
          <a:lstStyle/>
          <a:p>
            <a:pPr algn="ctr"/>
            <a:r>
              <a:rPr lang="es-MX" dirty="0" smtClean="0"/>
              <a:t>tablas</a:t>
            </a:r>
            <a:endParaRPr lang="es-MX" dirty="0"/>
          </a:p>
        </p:txBody>
      </p:sp>
      <p:pic>
        <p:nvPicPr>
          <p:cNvPr id="27650" name="Picture 2" descr="C:\Users\Alberto\Desktop\tablas de probabilidades.JPG"/>
          <p:cNvPicPr>
            <a:picLocks noGrp="1" noChangeAspect="1" noChangeArrowheads="1"/>
          </p:cNvPicPr>
          <p:nvPr>
            <p:ph idx="1"/>
          </p:nvPr>
        </p:nvPicPr>
        <p:blipFill>
          <a:blip r:embed="rId2" cstate="print"/>
          <a:srcRect/>
          <a:stretch>
            <a:fillRect/>
          </a:stretch>
        </p:blipFill>
        <p:spPr bwMode="auto">
          <a:xfrm>
            <a:off x="179512" y="2060848"/>
            <a:ext cx="8784976" cy="4536504"/>
          </a:xfrm>
          <a:prstGeom prst="rect">
            <a:avLst/>
          </a:prstGeom>
          <a:noFill/>
        </p:spPr>
      </p:pic>
      <p:sp>
        <p:nvSpPr>
          <p:cNvPr id="5" name="4 Rectángulo"/>
          <p:cNvSpPr/>
          <p:nvPr/>
        </p:nvSpPr>
        <p:spPr>
          <a:xfrm>
            <a:off x="467544" y="788511"/>
            <a:ext cx="8352928" cy="1200329"/>
          </a:xfrm>
          <a:prstGeom prst="rect">
            <a:avLst/>
          </a:prstGeom>
        </p:spPr>
        <p:txBody>
          <a:bodyPr wrap="square">
            <a:spAutoFit/>
          </a:bodyPr>
          <a:lstStyle/>
          <a:p>
            <a:r>
              <a:rPr lang="es-MX" b="1" dirty="0"/>
              <a:t>Tabla 1.  Áreas bajo la curva normal estándar.  Los valores de la tabla que no se muestran en negrita representan la probabilidad de observar un valor menor o igual a z.  La cifra entera y el primer decimal de z se buscan en la primera columna, y el segundo decimal en la cabecera de la tabla.</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lberto\Desktop\2.JPG"/>
          <p:cNvPicPr>
            <a:picLocks noGrp="1" noChangeAspect="1" noChangeArrowheads="1"/>
          </p:cNvPicPr>
          <p:nvPr>
            <p:ph idx="1"/>
          </p:nvPr>
        </p:nvPicPr>
        <p:blipFill>
          <a:blip r:embed="rId2" cstate="print"/>
          <a:srcRect/>
          <a:stretch>
            <a:fillRect/>
          </a:stretch>
        </p:blipFill>
        <p:spPr bwMode="auto">
          <a:xfrm>
            <a:off x="0" y="1196752"/>
            <a:ext cx="9144000" cy="489654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Alberto\Desktop\tablas de probabilidades3.JPG"/>
          <p:cNvPicPr>
            <a:picLocks noGrp="1" noChangeAspect="1" noChangeArrowheads="1"/>
          </p:cNvPicPr>
          <p:nvPr>
            <p:ph idx="1"/>
          </p:nvPr>
        </p:nvPicPr>
        <p:blipFill>
          <a:blip r:embed="rId2" cstate="print"/>
          <a:srcRect/>
          <a:stretch>
            <a:fillRect/>
          </a:stretch>
        </p:blipFill>
        <p:spPr bwMode="auto">
          <a:xfrm>
            <a:off x="0" y="404664"/>
            <a:ext cx="9144000" cy="576064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21432"/>
            <a:ext cx="8229600" cy="5703912"/>
          </a:xfrm>
        </p:spPr>
        <p:txBody>
          <a:bodyPr/>
          <a:lstStyle/>
          <a:p>
            <a:pPr>
              <a:buNone/>
            </a:pPr>
            <a:endParaRPr lang="es-MX" b="1" dirty="0" smtClean="0"/>
          </a:p>
          <a:p>
            <a:pPr>
              <a:buNone/>
            </a:pPr>
            <a:r>
              <a:rPr lang="es-MX" b="1" dirty="0" smtClean="0"/>
              <a:t>P(Z &gt; a) = 1 - P(Z ≤ a)</a:t>
            </a:r>
          </a:p>
          <a:p>
            <a:endParaRPr lang="es-MX" dirty="0" smtClean="0"/>
          </a:p>
          <a:p>
            <a:pPr>
              <a:buNone/>
            </a:pPr>
            <a:endParaRPr lang="es-MX" dirty="0" smtClean="0"/>
          </a:p>
          <a:p>
            <a:pPr>
              <a:buNone/>
            </a:pPr>
            <a:endParaRPr lang="es-MX" b="1" dirty="0" smtClean="0"/>
          </a:p>
          <a:p>
            <a:pPr>
              <a:buNone/>
            </a:pPr>
            <a:r>
              <a:rPr lang="es-MX" b="1" dirty="0" smtClean="0"/>
              <a:t> P(Z ≤ −a) = 1 − P(Z ≤ a)</a:t>
            </a:r>
            <a:endParaRPr lang="es-MX" dirty="0" smtClean="0"/>
          </a:p>
          <a:p>
            <a:pPr>
              <a:buNone/>
            </a:pPr>
            <a:endParaRPr lang="es-MX" dirty="0" smtClean="0"/>
          </a:p>
          <a:p>
            <a:pPr>
              <a:buNone/>
            </a:pPr>
            <a:endParaRPr lang="es-MX" dirty="0" smtClean="0"/>
          </a:p>
          <a:p>
            <a:pPr>
              <a:buNone/>
            </a:pPr>
            <a:endParaRPr lang="es-MX" dirty="0" smtClean="0"/>
          </a:p>
          <a:p>
            <a:pPr>
              <a:buNone/>
            </a:pPr>
            <a:r>
              <a:rPr lang="es-MX" b="1" dirty="0" smtClean="0"/>
              <a:t>P(Z &gt; −a) = P(Z ≤ a)</a:t>
            </a:r>
            <a:endParaRPr lang="es-MX" dirty="0" smtClean="0"/>
          </a:p>
          <a:p>
            <a:pPr>
              <a:buNone/>
            </a:pPr>
            <a:endParaRPr lang="es-MX" dirty="0" smtClean="0"/>
          </a:p>
          <a:p>
            <a:pPr>
              <a:buNone/>
            </a:pPr>
            <a:endParaRPr lang="es-MX" dirty="0"/>
          </a:p>
        </p:txBody>
      </p:sp>
      <p:pic>
        <p:nvPicPr>
          <p:cNvPr id="4" name="3 Imagen" descr="gráfica"/>
          <p:cNvPicPr/>
          <p:nvPr/>
        </p:nvPicPr>
        <p:blipFill>
          <a:blip r:embed="rId2" cstate="print"/>
          <a:srcRect/>
          <a:stretch>
            <a:fillRect/>
          </a:stretch>
        </p:blipFill>
        <p:spPr bwMode="auto">
          <a:xfrm>
            <a:off x="4139952" y="980728"/>
            <a:ext cx="4248472" cy="1008112"/>
          </a:xfrm>
          <a:prstGeom prst="rect">
            <a:avLst/>
          </a:prstGeom>
          <a:noFill/>
          <a:ln w="9525">
            <a:noFill/>
            <a:miter lim="800000"/>
            <a:headEnd/>
            <a:tailEnd/>
          </a:ln>
        </p:spPr>
      </p:pic>
      <p:pic>
        <p:nvPicPr>
          <p:cNvPr id="5" name="4 Imagen" descr="gráfica"/>
          <p:cNvPicPr/>
          <p:nvPr/>
        </p:nvPicPr>
        <p:blipFill>
          <a:blip r:embed="rId3" cstate="print"/>
          <a:srcRect/>
          <a:stretch>
            <a:fillRect/>
          </a:stretch>
        </p:blipFill>
        <p:spPr bwMode="auto">
          <a:xfrm>
            <a:off x="4139952" y="2652390"/>
            <a:ext cx="4392488" cy="1136650"/>
          </a:xfrm>
          <a:prstGeom prst="rect">
            <a:avLst/>
          </a:prstGeom>
          <a:noFill/>
          <a:ln w="9525">
            <a:noFill/>
            <a:miter lim="800000"/>
            <a:headEnd/>
            <a:tailEnd/>
          </a:ln>
        </p:spPr>
      </p:pic>
      <p:pic>
        <p:nvPicPr>
          <p:cNvPr id="6" name="5 Imagen" descr="gráfica"/>
          <p:cNvPicPr/>
          <p:nvPr/>
        </p:nvPicPr>
        <p:blipFill>
          <a:blip r:embed="rId4" cstate="print"/>
          <a:srcRect/>
          <a:stretch>
            <a:fillRect/>
          </a:stretch>
        </p:blipFill>
        <p:spPr bwMode="auto">
          <a:xfrm>
            <a:off x="3923928" y="4653136"/>
            <a:ext cx="4608512" cy="1080120"/>
          </a:xfrm>
          <a:prstGeom prst="rect">
            <a:avLst/>
          </a:prstGeom>
          <a:noFill/>
          <a:ln w="9525">
            <a:noFill/>
            <a:miter lim="800000"/>
            <a:headEnd/>
            <a:tailEnd/>
          </a:ln>
        </p:spPr>
      </p:pic>
      <p:sp>
        <p:nvSpPr>
          <p:cNvPr id="8" name="1 Título"/>
          <p:cNvSpPr>
            <a:spLocks noGrp="1"/>
          </p:cNvSpPr>
          <p:nvPr>
            <p:ph type="title"/>
          </p:nvPr>
        </p:nvSpPr>
        <p:spPr>
          <a:xfrm>
            <a:off x="2257400" y="260648"/>
            <a:ext cx="4258816" cy="864096"/>
          </a:xfrm>
        </p:spPr>
        <p:txBody>
          <a:bodyPr>
            <a:normAutofit/>
          </a:bodyPr>
          <a:lstStyle/>
          <a:p>
            <a:pPr algn="ctr"/>
            <a:r>
              <a:rPr lang="es-MX" b="1" dirty="0" smtClean="0"/>
              <a:t>P(Z ≤ a)</a:t>
            </a: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703912"/>
          </a:xfrm>
        </p:spPr>
        <p:txBody>
          <a:bodyPr>
            <a:normAutofit/>
          </a:bodyPr>
          <a:lstStyle/>
          <a:p>
            <a:pPr>
              <a:buNone/>
            </a:pPr>
            <a:endParaRPr lang="es-MX" b="1" dirty="0" smtClean="0"/>
          </a:p>
          <a:p>
            <a:pPr>
              <a:buNone/>
            </a:pPr>
            <a:r>
              <a:rPr lang="es-MX" b="1" dirty="0" smtClean="0"/>
              <a:t>P(Z &gt; −a) = P(Z ≤ a)</a:t>
            </a:r>
            <a:endParaRPr lang="es-MX" dirty="0" smtClean="0"/>
          </a:p>
          <a:p>
            <a:pPr>
              <a:buNone/>
            </a:pPr>
            <a:endParaRPr lang="es-MX" b="1" dirty="0" smtClean="0"/>
          </a:p>
          <a:p>
            <a:pPr>
              <a:buNone/>
            </a:pPr>
            <a:endParaRPr lang="es-MX" b="1" dirty="0" smtClean="0"/>
          </a:p>
          <a:p>
            <a:pPr>
              <a:buNone/>
            </a:pPr>
            <a:r>
              <a:rPr lang="es-MX" b="1" dirty="0" smtClean="0"/>
              <a:t>P(a &lt; Z ≤ b ) = P(Z ≤ b) − P(Z ≤ a)</a:t>
            </a:r>
          </a:p>
          <a:p>
            <a:endParaRPr lang="es-MX" b="1" dirty="0" smtClean="0"/>
          </a:p>
          <a:p>
            <a:endParaRPr lang="es-MX" b="1" dirty="0" smtClean="0"/>
          </a:p>
          <a:p>
            <a:pPr>
              <a:buNone/>
            </a:pPr>
            <a:endParaRPr lang="es-MX" dirty="0" smtClean="0"/>
          </a:p>
          <a:p>
            <a:r>
              <a:rPr lang="es-MX" b="1" dirty="0" smtClean="0"/>
              <a:t>P(−b &lt; Z ≤ −a ) = P(a &lt; Z ≤ b )</a:t>
            </a:r>
            <a:endParaRPr lang="es-MX" dirty="0" smtClean="0"/>
          </a:p>
          <a:p>
            <a:pPr>
              <a:buNone/>
            </a:pPr>
            <a:endParaRPr lang="es-MX" b="1" dirty="0" smtClean="0"/>
          </a:p>
        </p:txBody>
      </p:sp>
      <p:pic>
        <p:nvPicPr>
          <p:cNvPr id="5" name="4 Imagen" descr="gráfica"/>
          <p:cNvPicPr/>
          <p:nvPr/>
        </p:nvPicPr>
        <p:blipFill>
          <a:blip r:embed="rId2" cstate="print"/>
          <a:srcRect/>
          <a:stretch>
            <a:fillRect/>
          </a:stretch>
        </p:blipFill>
        <p:spPr bwMode="auto">
          <a:xfrm>
            <a:off x="5220072" y="4149080"/>
            <a:ext cx="3336290" cy="1136650"/>
          </a:xfrm>
          <a:prstGeom prst="rect">
            <a:avLst/>
          </a:prstGeom>
          <a:noFill/>
          <a:ln w="9525">
            <a:noFill/>
            <a:miter lim="800000"/>
            <a:headEnd/>
            <a:tailEnd/>
          </a:ln>
        </p:spPr>
      </p:pic>
      <p:pic>
        <p:nvPicPr>
          <p:cNvPr id="6" name="5 Imagen" descr="gráfica"/>
          <p:cNvPicPr/>
          <p:nvPr/>
        </p:nvPicPr>
        <p:blipFill>
          <a:blip r:embed="rId3" cstate="print"/>
          <a:srcRect/>
          <a:stretch>
            <a:fillRect/>
          </a:stretch>
        </p:blipFill>
        <p:spPr bwMode="auto">
          <a:xfrm>
            <a:off x="5580112" y="2348880"/>
            <a:ext cx="3336290" cy="1136650"/>
          </a:xfrm>
          <a:prstGeom prst="rect">
            <a:avLst/>
          </a:prstGeom>
          <a:noFill/>
          <a:ln w="9525">
            <a:noFill/>
            <a:miter lim="800000"/>
            <a:headEnd/>
            <a:tailEnd/>
          </a:ln>
        </p:spPr>
      </p:pic>
      <p:pic>
        <p:nvPicPr>
          <p:cNvPr id="7" name="6 Imagen" descr="gráfica"/>
          <p:cNvPicPr/>
          <p:nvPr/>
        </p:nvPicPr>
        <p:blipFill>
          <a:blip r:embed="rId4" cstate="print"/>
          <a:srcRect/>
          <a:stretch>
            <a:fillRect/>
          </a:stretch>
        </p:blipFill>
        <p:spPr bwMode="auto">
          <a:xfrm>
            <a:off x="5412174" y="780182"/>
            <a:ext cx="3336290" cy="11366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904656"/>
          </a:xfrm>
        </p:spPr>
        <p:txBody>
          <a:bodyPr/>
          <a:lstStyle/>
          <a:p>
            <a:r>
              <a:rPr lang="es-MX" dirty="0" smtClean="0"/>
              <a:t>Nos encontramos con el caso inverso a los anteriores, conocemos el valor de la probabilidad y se trata de hallar el valor de la abscisa. Ahora tenemos que buscar en la tabla el </a:t>
            </a:r>
            <a:r>
              <a:rPr lang="es-MX" b="1" dirty="0" smtClean="0"/>
              <a:t>valor que más se aproxime a K</a:t>
            </a:r>
            <a:r>
              <a:rPr lang="es-MX" dirty="0" smtClean="0"/>
              <a:t>.</a:t>
            </a:r>
          </a:p>
          <a:p>
            <a:endParaRPr lang="es-MX" b="1" dirty="0" smtClean="0"/>
          </a:p>
          <a:p>
            <a:pPr>
              <a:buNone/>
            </a:pPr>
            <a:r>
              <a:rPr lang="es-MX" b="1" dirty="0" smtClean="0"/>
              <a:t>P(−a &lt; Z ≤ b ) = P(Z ≤ b) − [ 1 − P(Z ≤ a)]</a:t>
            </a:r>
          </a:p>
          <a:p>
            <a:pPr>
              <a:buNone/>
            </a:pPr>
            <a:endParaRPr lang="es-MX" b="1" dirty="0" smtClean="0"/>
          </a:p>
          <a:p>
            <a:pPr>
              <a:buNone/>
            </a:pPr>
            <a:endParaRPr lang="es-MX" b="1" dirty="0" smtClean="0"/>
          </a:p>
          <a:p>
            <a:pPr>
              <a:buNone/>
            </a:pPr>
            <a:endParaRPr lang="es-MX" b="1" dirty="0" smtClean="0"/>
          </a:p>
          <a:p>
            <a:pPr>
              <a:buNone/>
            </a:pPr>
            <a:endParaRPr lang="es-MX" b="1" dirty="0" smtClean="0"/>
          </a:p>
          <a:p>
            <a:pPr>
              <a:buNone/>
            </a:pPr>
            <a:r>
              <a:rPr lang="es-MX" b="1" dirty="0" smtClean="0"/>
              <a:t>p = K</a:t>
            </a:r>
            <a:endParaRPr lang="es-MX" dirty="0" smtClean="0"/>
          </a:p>
          <a:p>
            <a:pPr>
              <a:buNone/>
            </a:pPr>
            <a:endParaRPr lang="es-MX" b="1" dirty="0" smtClean="0"/>
          </a:p>
          <a:p>
            <a:pPr>
              <a:buNone/>
            </a:pPr>
            <a:endParaRPr lang="es-MX" dirty="0" smtClean="0"/>
          </a:p>
          <a:p>
            <a:pPr>
              <a:buNone/>
            </a:pPr>
            <a:endParaRPr lang="es-MX" dirty="0" smtClean="0"/>
          </a:p>
          <a:p>
            <a:pPr>
              <a:buNone/>
            </a:pPr>
            <a:endParaRPr lang="es-MX" dirty="0"/>
          </a:p>
        </p:txBody>
      </p:sp>
      <p:pic>
        <p:nvPicPr>
          <p:cNvPr id="5" name="4 Imagen" descr="gráfica"/>
          <p:cNvPicPr/>
          <p:nvPr/>
        </p:nvPicPr>
        <p:blipFill>
          <a:blip r:embed="rId2" cstate="print"/>
          <a:srcRect/>
          <a:stretch>
            <a:fillRect/>
          </a:stretch>
        </p:blipFill>
        <p:spPr bwMode="auto">
          <a:xfrm>
            <a:off x="2267744" y="3356992"/>
            <a:ext cx="4752528" cy="1136650"/>
          </a:xfrm>
          <a:prstGeom prst="rect">
            <a:avLst/>
          </a:prstGeom>
          <a:noFill/>
          <a:ln w="9525">
            <a:noFill/>
            <a:miter lim="800000"/>
            <a:headEnd/>
            <a:tailEnd/>
          </a:ln>
        </p:spPr>
      </p:pic>
      <p:pic>
        <p:nvPicPr>
          <p:cNvPr id="6" name="5 Imagen" descr="gráfica"/>
          <p:cNvPicPr/>
          <p:nvPr/>
        </p:nvPicPr>
        <p:blipFill>
          <a:blip r:embed="rId3" cstate="print"/>
          <a:srcRect/>
          <a:stretch>
            <a:fillRect/>
          </a:stretch>
        </p:blipFill>
        <p:spPr bwMode="auto">
          <a:xfrm>
            <a:off x="1547664" y="5388694"/>
            <a:ext cx="5184576" cy="11366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ejemplos</a:t>
            </a:r>
            <a:endParaRPr lang="es-MX" dirty="0"/>
          </a:p>
        </p:txBody>
      </p:sp>
      <p:sp>
        <p:nvSpPr>
          <p:cNvPr id="3" name="2 Marcador de contenido"/>
          <p:cNvSpPr>
            <a:spLocks noGrp="1"/>
          </p:cNvSpPr>
          <p:nvPr>
            <p:ph idx="1"/>
          </p:nvPr>
        </p:nvSpPr>
        <p:spPr>
          <a:xfrm>
            <a:off x="457200" y="1935480"/>
            <a:ext cx="8229600" cy="2285608"/>
          </a:xfrm>
        </p:spPr>
        <p:txBody>
          <a:bodyPr/>
          <a:lstStyle/>
          <a:p>
            <a:r>
              <a:rPr lang="es-MX" dirty="0" smtClean="0"/>
              <a:t>En una ciudad se estima que la temperatura máxima en el mes de junio si una distribución normal, con media 23° y desviación típica 5°. Calcular el número de días del mes en los que se espera alcanzar máximas entre 21° y 27°.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548680"/>
            <a:ext cx="8229600" cy="794352"/>
          </a:xfrm>
        </p:spPr>
        <p:txBody>
          <a:bodyPr>
            <a:normAutofit fontScale="90000"/>
          </a:bodyPr>
          <a:lstStyle/>
          <a:p>
            <a:pPr algn="ctr"/>
            <a:r>
              <a:rPr lang="es-MX" dirty="0" smtClean="0"/>
              <a:t>solución</a:t>
            </a:r>
            <a:endParaRPr lang="es-MX" dirty="0"/>
          </a:p>
        </p:txBody>
      </p:sp>
      <p:pic>
        <p:nvPicPr>
          <p:cNvPr id="4" name="3 Marcador de contenido" descr="solución"/>
          <p:cNvPicPr>
            <a:picLocks noGrp="1"/>
          </p:cNvPicPr>
          <p:nvPr>
            <p:ph idx="1"/>
          </p:nvPr>
        </p:nvPicPr>
        <p:blipFill>
          <a:blip r:embed="rId2" cstate="print"/>
          <a:srcRect/>
          <a:stretch>
            <a:fillRect/>
          </a:stretch>
        </p:blipFill>
        <p:spPr bwMode="auto">
          <a:xfrm>
            <a:off x="2411760" y="2708920"/>
            <a:ext cx="3596258" cy="673224"/>
          </a:xfrm>
          <a:prstGeom prst="rect">
            <a:avLst/>
          </a:prstGeom>
          <a:noFill/>
          <a:ln w="9525">
            <a:noFill/>
            <a:miter lim="800000"/>
            <a:headEnd/>
            <a:tailEnd/>
          </a:ln>
        </p:spPr>
      </p:pic>
      <p:pic>
        <p:nvPicPr>
          <p:cNvPr id="5" name="4 Imagen" descr="solución"/>
          <p:cNvPicPr/>
          <p:nvPr/>
        </p:nvPicPr>
        <p:blipFill>
          <a:blip r:embed="rId3" cstate="print"/>
          <a:srcRect/>
          <a:stretch>
            <a:fillRect/>
          </a:stretch>
        </p:blipFill>
        <p:spPr bwMode="auto">
          <a:xfrm>
            <a:off x="2411760" y="3573016"/>
            <a:ext cx="5040560" cy="417066"/>
          </a:xfrm>
          <a:prstGeom prst="rect">
            <a:avLst/>
          </a:prstGeom>
          <a:noFill/>
          <a:ln w="9525">
            <a:noFill/>
            <a:miter lim="800000"/>
            <a:headEnd/>
            <a:tailEnd/>
          </a:ln>
        </p:spPr>
      </p:pic>
      <p:pic>
        <p:nvPicPr>
          <p:cNvPr id="6" name="5 Imagen" descr="solución"/>
          <p:cNvPicPr/>
          <p:nvPr/>
        </p:nvPicPr>
        <p:blipFill>
          <a:blip r:embed="rId4" cstate="print"/>
          <a:srcRect/>
          <a:stretch>
            <a:fillRect/>
          </a:stretch>
        </p:blipFill>
        <p:spPr bwMode="auto">
          <a:xfrm>
            <a:off x="2483768" y="4437112"/>
            <a:ext cx="4032448" cy="358011"/>
          </a:xfrm>
          <a:prstGeom prst="rect">
            <a:avLst/>
          </a:prstGeom>
          <a:noFill/>
          <a:ln w="9525">
            <a:noFill/>
            <a:miter lim="800000"/>
            <a:headEnd/>
            <a:tailEnd/>
          </a:ln>
        </p:spPr>
      </p:pic>
      <p:sp>
        <p:nvSpPr>
          <p:cNvPr id="7" name="6 Rectángulo"/>
          <p:cNvSpPr/>
          <p:nvPr/>
        </p:nvSpPr>
        <p:spPr>
          <a:xfrm>
            <a:off x="539552" y="1628801"/>
            <a:ext cx="8064896" cy="646331"/>
          </a:xfrm>
          <a:prstGeom prst="rect">
            <a:avLst/>
          </a:prstGeom>
        </p:spPr>
        <p:txBody>
          <a:bodyPr wrap="square">
            <a:spAutoFit/>
          </a:bodyPr>
          <a:lstStyle/>
          <a:p>
            <a:r>
              <a:rPr lang="es-MX" b="1" dirty="0" smtClean="0"/>
              <a:t>P(a &lt; Z ≤ b ) = P(Z ≤ b) − P(Z ≤ a)   sabiendo que:  P(Z &gt; a) = 1 - P(Z ≤ a)</a:t>
            </a:r>
          </a:p>
          <a:p>
            <a:pPr>
              <a:buNone/>
            </a:pPr>
            <a:r>
              <a:rPr lang="es-MX" b="1" dirty="0" smtClean="0"/>
              <a:t> </a:t>
            </a:r>
          </a:p>
        </p:txBody>
      </p:sp>
      <p:sp>
        <p:nvSpPr>
          <p:cNvPr id="8" name="7 Flecha derecha"/>
          <p:cNvSpPr/>
          <p:nvPr/>
        </p:nvSpPr>
        <p:spPr>
          <a:xfrm rot="13271697">
            <a:off x="5766158" y="5157224"/>
            <a:ext cx="1392340" cy="2135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7020272" y="5157192"/>
            <a:ext cx="1944216" cy="646331"/>
          </a:xfrm>
          <a:prstGeom prst="rect">
            <a:avLst/>
          </a:prstGeom>
          <a:noFill/>
        </p:spPr>
        <p:txBody>
          <a:bodyPr wrap="square" rtlCol="0">
            <a:spAutoFit/>
          </a:bodyPr>
          <a:lstStyle/>
          <a:p>
            <a:r>
              <a:rPr lang="es-MX" dirty="0" smtClean="0"/>
              <a:t>Por los 30 </a:t>
            </a:r>
            <a:r>
              <a:rPr lang="es-MX" dirty="0" err="1" smtClean="0"/>
              <a:t>dias</a:t>
            </a:r>
            <a:r>
              <a:rPr lang="es-MX" dirty="0" smtClean="0"/>
              <a:t> del mes</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29600" cy="6381328"/>
          </a:xfrm>
        </p:spPr>
        <p:txBody>
          <a:bodyPr>
            <a:normAutofit/>
          </a:bodyPr>
          <a:lstStyle/>
          <a:p>
            <a:pPr>
              <a:buNone/>
            </a:pPr>
            <a:r>
              <a:rPr lang="es-MX" dirty="0" smtClean="0"/>
              <a:t>La media y los que de los pesos de 500 estudiantes de un colegio es 70 kg y la desviación típica 3 kg. Suponiendo que los pesos se distribuyen normalmente, hallar cuántos estudiantes pesan:</a:t>
            </a:r>
          </a:p>
          <a:p>
            <a:r>
              <a:rPr lang="es-MX" b="1" dirty="0" smtClean="0"/>
              <a:t>1. </a:t>
            </a:r>
            <a:r>
              <a:rPr lang="es-MX" dirty="0" smtClean="0"/>
              <a:t>Entre 60 kg y 75 kg.           </a:t>
            </a:r>
            <a:r>
              <a:rPr lang="es-MX" sz="1800" b="1" dirty="0" smtClean="0"/>
              <a:t>P(a &lt; Z ≤ b ) = P(Z ≤ b) − P(Z ≤ a)</a:t>
            </a:r>
          </a:p>
          <a:p>
            <a:endParaRPr lang="es-MX" dirty="0" smtClean="0"/>
          </a:p>
          <a:p>
            <a:pPr>
              <a:buNone/>
            </a:pPr>
            <a:endParaRPr lang="es-MX" dirty="0" smtClean="0"/>
          </a:p>
          <a:p>
            <a:pPr>
              <a:buNone/>
            </a:pPr>
            <a:endParaRPr lang="es-MX" b="1" dirty="0" smtClean="0"/>
          </a:p>
          <a:p>
            <a:r>
              <a:rPr lang="es-MX" b="1" dirty="0" smtClean="0"/>
              <a:t>2.</a:t>
            </a:r>
            <a:r>
              <a:rPr lang="es-MX" dirty="0" smtClean="0"/>
              <a:t>Menos de 64 kg.</a:t>
            </a:r>
          </a:p>
          <a:p>
            <a:pPr>
              <a:buNone/>
            </a:pPr>
            <a:endParaRPr lang="es-MX" dirty="0" smtClean="0"/>
          </a:p>
          <a:p>
            <a:pPr>
              <a:buNone/>
            </a:pPr>
            <a:endParaRPr lang="es-MX" dirty="0" smtClean="0"/>
          </a:p>
          <a:p>
            <a:r>
              <a:rPr lang="es-MX" b="1" dirty="0" smtClean="0"/>
              <a:t>3.</a:t>
            </a:r>
            <a:r>
              <a:rPr lang="es-MX" dirty="0" smtClean="0"/>
              <a:t>64 kg o menos.</a:t>
            </a:r>
          </a:p>
          <a:p>
            <a:endParaRPr lang="es-MX" dirty="0" smtClean="0"/>
          </a:p>
          <a:p>
            <a:pPr>
              <a:buNone/>
            </a:pPr>
            <a:endParaRPr lang="es-MX" dirty="0" smtClean="0"/>
          </a:p>
          <a:p>
            <a:endParaRPr lang="es-MX" dirty="0"/>
          </a:p>
        </p:txBody>
      </p:sp>
      <p:pic>
        <p:nvPicPr>
          <p:cNvPr id="4" name="3 Imagen" descr="solución"/>
          <p:cNvPicPr/>
          <p:nvPr/>
        </p:nvPicPr>
        <p:blipFill>
          <a:blip r:embed="rId2" cstate="print"/>
          <a:srcRect/>
          <a:stretch>
            <a:fillRect/>
          </a:stretch>
        </p:blipFill>
        <p:spPr bwMode="auto">
          <a:xfrm>
            <a:off x="2843808" y="2708920"/>
            <a:ext cx="3550920" cy="462915"/>
          </a:xfrm>
          <a:prstGeom prst="rect">
            <a:avLst/>
          </a:prstGeom>
          <a:noFill/>
          <a:ln w="9525">
            <a:noFill/>
            <a:miter lim="800000"/>
            <a:headEnd/>
            <a:tailEnd/>
          </a:ln>
        </p:spPr>
      </p:pic>
      <p:pic>
        <p:nvPicPr>
          <p:cNvPr id="5" name="4 Imagen" descr="solución"/>
          <p:cNvPicPr/>
          <p:nvPr/>
        </p:nvPicPr>
        <p:blipFill>
          <a:blip r:embed="rId3" cstate="print"/>
          <a:srcRect/>
          <a:stretch>
            <a:fillRect/>
          </a:stretch>
        </p:blipFill>
        <p:spPr bwMode="auto">
          <a:xfrm>
            <a:off x="2771800" y="3212976"/>
            <a:ext cx="4512310" cy="345058"/>
          </a:xfrm>
          <a:prstGeom prst="rect">
            <a:avLst/>
          </a:prstGeom>
          <a:noFill/>
          <a:ln w="9525">
            <a:noFill/>
            <a:miter lim="800000"/>
            <a:headEnd/>
            <a:tailEnd/>
          </a:ln>
        </p:spPr>
      </p:pic>
      <p:pic>
        <p:nvPicPr>
          <p:cNvPr id="6" name="5 Imagen" descr="solución"/>
          <p:cNvPicPr/>
          <p:nvPr/>
        </p:nvPicPr>
        <p:blipFill>
          <a:blip r:embed="rId4" cstate="print"/>
          <a:srcRect/>
          <a:stretch>
            <a:fillRect/>
          </a:stretch>
        </p:blipFill>
        <p:spPr bwMode="auto">
          <a:xfrm>
            <a:off x="2843808" y="3573016"/>
            <a:ext cx="3597910" cy="286003"/>
          </a:xfrm>
          <a:prstGeom prst="rect">
            <a:avLst/>
          </a:prstGeom>
          <a:noFill/>
          <a:ln w="9525">
            <a:noFill/>
            <a:miter lim="800000"/>
            <a:headEnd/>
            <a:tailEnd/>
          </a:ln>
        </p:spPr>
      </p:pic>
      <p:sp>
        <p:nvSpPr>
          <p:cNvPr id="7" name="6 Flecha derecha"/>
          <p:cNvSpPr/>
          <p:nvPr/>
        </p:nvSpPr>
        <p:spPr>
          <a:xfrm>
            <a:off x="4067944" y="2348880"/>
            <a:ext cx="64807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8 Conector curvado"/>
          <p:cNvCxnSpPr/>
          <p:nvPr/>
        </p:nvCxnSpPr>
        <p:spPr>
          <a:xfrm>
            <a:off x="5796136" y="3789040"/>
            <a:ext cx="2160240" cy="288032"/>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7812360" y="3718773"/>
            <a:ext cx="1080120" cy="646331"/>
          </a:xfrm>
          <a:prstGeom prst="rect">
            <a:avLst/>
          </a:prstGeom>
          <a:noFill/>
        </p:spPr>
        <p:txBody>
          <a:bodyPr wrap="square" rtlCol="0">
            <a:spAutoFit/>
          </a:bodyPr>
          <a:lstStyle/>
          <a:p>
            <a:r>
              <a:rPr lang="es-MX" dirty="0" smtClean="0"/>
              <a:t>500 alumnos</a:t>
            </a:r>
            <a:endParaRPr lang="es-MX" dirty="0"/>
          </a:p>
        </p:txBody>
      </p:sp>
      <p:pic>
        <p:nvPicPr>
          <p:cNvPr id="14" name="13 Imagen" descr="solución"/>
          <p:cNvPicPr/>
          <p:nvPr/>
        </p:nvPicPr>
        <p:blipFill>
          <a:blip r:embed="rId5" cstate="print"/>
          <a:srcRect/>
          <a:stretch>
            <a:fillRect/>
          </a:stretch>
        </p:blipFill>
        <p:spPr bwMode="auto">
          <a:xfrm>
            <a:off x="2351405" y="4478253"/>
            <a:ext cx="4441190" cy="462915"/>
          </a:xfrm>
          <a:prstGeom prst="rect">
            <a:avLst/>
          </a:prstGeom>
          <a:noFill/>
          <a:ln w="9525">
            <a:noFill/>
            <a:miter lim="800000"/>
            <a:headEnd/>
            <a:tailEnd/>
          </a:ln>
        </p:spPr>
      </p:pic>
      <p:pic>
        <p:nvPicPr>
          <p:cNvPr id="15" name="14 Imagen" descr="solución"/>
          <p:cNvPicPr/>
          <p:nvPr/>
        </p:nvPicPr>
        <p:blipFill>
          <a:blip r:embed="rId6" cstate="print"/>
          <a:srcRect/>
          <a:stretch>
            <a:fillRect/>
          </a:stretch>
        </p:blipFill>
        <p:spPr bwMode="auto">
          <a:xfrm>
            <a:off x="2944480" y="5027270"/>
            <a:ext cx="2707640" cy="201930"/>
          </a:xfrm>
          <a:prstGeom prst="rect">
            <a:avLst/>
          </a:prstGeom>
          <a:noFill/>
          <a:ln w="9525">
            <a:noFill/>
            <a:miter lim="800000"/>
            <a:headEnd/>
            <a:tailEnd/>
          </a:ln>
        </p:spPr>
      </p:pic>
      <p:pic>
        <p:nvPicPr>
          <p:cNvPr id="16" name="15 Imagen" descr="solución"/>
          <p:cNvPicPr/>
          <p:nvPr/>
        </p:nvPicPr>
        <p:blipFill>
          <a:blip r:embed="rId7" cstate="print"/>
          <a:srcRect/>
          <a:stretch>
            <a:fillRect/>
          </a:stretch>
        </p:blipFill>
        <p:spPr bwMode="auto">
          <a:xfrm>
            <a:off x="3461702" y="6203781"/>
            <a:ext cx="2220595" cy="24955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20688"/>
            <a:ext cx="8229600" cy="2592288"/>
          </a:xfrm>
        </p:spPr>
        <p:txBody>
          <a:bodyPr/>
          <a:lstStyle/>
          <a:p>
            <a:r>
              <a:rPr lang="es-MX" dirty="0" smtClean="0"/>
              <a:t>Supongamos que se sabe que el peso de los sujetos de una determinada población sigue una distribución aproximadamente normal, con una media de 80 Kg y una desviación estándar de 10 Kg.  ¿Podremos saber cuál es la probabilidad de que una persona, elegida al azar, tenga un peso superior a 100 Kg?</a:t>
            </a:r>
          </a:p>
          <a:p>
            <a:endParaRPr lang="es-MX" dirty="0" smtClean="0"/>
          </a:p>
          <a:p>
            <a:endParaRPr lang="es-MX" dirty="0"/>
          </a:p>
        </p:txBody>
      </p:sp>
      <p:sp>
        <p:nvSpPr>
          <p:cNvPr id="4" name="3 Rectángulo"/>
          <p:cNvSpPr/>
          <p:nvPr/>
        </p:nvSpPr>
        <p:spPr>
          <a:xfrm>
            <a:off x="899592" y="3286725"/>
            <a:ext cx="7560840" cy="646331"/>
          </a:xfrm>
          <a:prstGeom prst="rect">
            <a:avLst/>
          </a:prstGeom>
        </p:spPr>
        <p:txBody>
          <a:bodyPr wrap="square">
            <a:spAutoFit/>
          </a:bodyPr>
          <a:lstStyle/>
          <a:p>
            <a:r>
              <a:rPr lang="es-MX" dirty="0"/>
              <a:t>Denotando por </a:t>
            </a:r>
            <a:r>
              <a:rPr lang="es-MX" i="1" dirty="0"/>
              <a:t>X</a:t>
            </a:r>
            <a:r>
              <a:rPr lang="es-MX" dirty="0"/>
              <a:t> a la variable que representa el peso de los individuos en esa población, ésta sigue una distribución </a:t>
            </a:r>
          </a:p>
        </p:txBody>
      </p:sp>
      <p:pic>
        <p:nvPicPr>
          <p:cNvPr id="23554" name="Picture 2" descr="http://www.fisterra.com/mbe/investiga/distr_normal/images/Image22.gif"/>
          <p:cNvPicPr>
            <a:picLocks noChangeAspect="1" noChangeArrowheads="1"/>
          </p:cNvPicPr>
          <p:nvPr/>
        </p:nvPicPr>
        <p:blipFill>
          <a:blip r:embed="rId2" cstate="print"/>
          <a:srcRect/>
          <a:stretch>
            <a:fillRect/>
          </a:stretch>
        </p:blipFill>
        <p:spPr bwMode="auto">
          <a:xfrm>
            <a:off x="5076056" y="3645024"/>
            <a:ext cx="780683" cy="281558"/>
          </a:xfrm>
          <a:prstGeom prst="rect">
            <a:avLst/>
          </a:prstGeom>
          <a:noFill/>
        </p:spPr>
      </p:pic>
      <p:pic>
        <p:nvPicPr>
          <p:cNvPr id="23556" name="Picture 4" descr="http://www.fisterra.com/mbe/investiga/distr_normal/images/Image23.gif"/>
          <p:cNvPicPr>
            <a:picLocks noChangeAspect="1" noChangeArrowheads="1"/>
          </p:cNvPicPr>
          <p:nvPr/>
        </p:nvPicPr>
        <p:blipFill>
          <a:blip r:embed="rId3" cstate="print"/>
          <a:srcRect/>
          <a:stretch>
            <a:fillRect/>
          </a:stretch>
        </p:blipFill>
        <p:spPr bwMode="auto">
          <a:xfrm>
            <a:off x="4283968" y="3933056"/>
            <a:ext cx="762000" cy="390526"/>
          </a:xfrm>
          <a:prstGeom prst="rect">
            <a:avLst/>
          </a:prstGeom>
          <a:noFill/>
        </p:spPr>
      </p:pic>
      <p:sp>
        <p:nvSpPr>
          <p:cNvPr id="7" name="6 Rectángulo"/>
          <p:cNvSpPr/>
          <p:nvPr/>
        </p:nvSpPr>
        <p:spPr>
          <a:xfrm>
            <a:off x="611560" y="4293096"/>
            <a:ext cx="7272808" cy="369332"/>
          </a:xfrm>
          <a:prstGeom prst="rect">
            <a:avLst/>
          </a:prstGeom>
        </p:spPr>
        <p:txBody>
          <a:bodyPr wrap="square">
            <a:spAutoFit/>
          </a:bodyPr>
          <a:lstStyle/>
          <a:p>
            <a:r>
              <a:rPr lang="es-MX" dirty="0"/>
              <a:t>Así, la probabilidad que se desea calcular será:</a:t>
            </a:r>
          </a:p>
        </p:txBody>
      </p:sp>
      <p:pic>
        <p:nvPicPr>
          <p:cNvPr id="23558" name="Picture 6" descr="http://www.fisterra.com/mbe/investiga/distr_normal/images/Image24.gif"/>
          <p:cNvPicPr>
            <a:picLocks noChangeAspect="1" noChangeArrowheads="1"/>
          </p:cNvPicPr>
          <p:nvPr/>
        </p:nvPicPr>
        <p:blipFill>
          <a:blip r:embed="rId4" cstate="print"/>
          <a:srcRect/>
          <a:stretch>
            <a:fillRect/>
          </a:stretch>
        </p:blipFill>
        <p:spPr bwMode="auto">
          <a:xfrm>
            <a:off x="3203848" y="4653136"/>
            <a:ext cx="2676525" cy="428626"/>
          </a:xfrm>
          <a:prstGeom prst="rect">
            <a:avLst/>
          </a:prstGeom>
          <a:noFill/>
        </p:spPr>
      </p:pic>
      <p:sp>
        <p:nvSpPr>
          <p:cNvPr id="9" name="8 Rectángulo"/>
          <p:cNvSpPr/>
          <p:nvPr/>
        </p:nvSpPr>
        <p:spPr>
          <a:xfrm>
            <a:off x="683568" y="5085184"/>
            <a:ext cx="7776864" cy="1477328"/>
          </a:xfrm>
          <a:prstGeom prst="rect">
            <a:avLst/>
          </a:prstGeom>
        </p:spPr>
        <p:txBody>
          <a:bodyPr wrap="square">
            <a:spAutoFit/>
          </a:bodyPr>
          <a:lstStyle/>
          <a:p>
            <a:r>
              <a:rPr lang="es-MX" b="1" dirty="0" smtClean="0"/>
              <a:t>Como sabemos que P(Z &gt; a) = 1 - P(Z ≤ a) e</a:t>
            </a:r>
            <a:r>
              <a:rPr lang="es-MX" dirty="0" smtClean="0"/>
              <a:t>sta </a:t>
            </a:r>
            <a:r>
              <a:rPr lang="es-MX" dirty="0"/>
              <a:t>última probabilidad puede ser fácilmente obtenida a partir de la </a:t>
            </a:r>
            <a:r>
              <a:rPr lang="es-MX" u="sng" dirty="0" smtClean="0"/>
              <a:t>Tabla 1</a:t>
            </a:r>
            <a:r>
              <a:rPr lang="es-MX" dirty="0" smtClean="0"/>
              <a:t>, </a:t>
            </a:r>
            <a:r>
              <a:rPr lang="es-MX" dirty="0"/>
              <a:t>resultando ser </a:t>
            </a:r>
            <a:r>
              <a:rPr lang="es-MX" dirty="0" smtClean="0"/>
              <a:t>                        .   Por </a:t>
            </a:r>
            <a:r>
              <a:rPr lang="es-MX" dirty="0"/>
              <a:t>lo tanto, la probabilidad buscada de que una persona elegida aleatoriamente de esa población tenga un peso mayor de 100 Kg , es de 1–0.9772=0.0228, es decir, aproximadamente de un 2.3%.</a:t>
            </a:r>
          </a:p>
        </p:txBody>
      </p:sp>
      <p:pic>
        <p:nvPicPr>
          <p:cNvPr id="23560" name="Picture 8" descr="http://www.fisterra.com/mbe/investiga/distr_normal/images/Image26.gif"/>
          <p:cNvPicPr>
            <a:picLocks noChangeAspect="1" noChangeArrowheads="1"/>
          </p:cNvPicPr>
          <p:nvPr/>
        </p:nvPicPr>
        <p:blipFill>
          <a:blip r:embed="rId5" cstate="print"/>
          <a:srcRect/>
          <a:stretch>
            <a:fillRect/>
          </a:stretch>
        </p:blipFill>
        <p:spPr bwMode="auto">
          <a:xfrm>
            <a:off x="6228184" y="5373216"/>
            <a:ext cx="1584177" cy="28803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8229600" cy="854968"/>
          </a:xfrm>
        </p:spPr>
        <p:txBody>
          <a:bodyPr/>
          <a:lstStyle/>
          <a:p>
            <a:pPr algn="ctr"/>
            <a:r>
              <a:rPr lang="es-MX" dirty="0" smtClean="0"/>
              <a:t>Introducción</a:t>
            </a:r>
            <a:endParaRPr lang="es-MX" dirty="0"/>
          </a:p>
        </p:txBody>
      </p:sp>
      <p:sp>
        <p:nvSpPr>
          <p:cNvPr id="3" name="2 Marcador de contenido"/>
          <p:cNvSpPr>
            <a:spLocks noGrp="1"/>
          </p:cNvSpPr>
          <p:nvPr>
            <p:ph idx="1"/>
          </p:nvPr>
        </p:nvSpPr>
        <p:spPr>
          <a:xfrm>
            <a:off x="457200" y="1268760"/>
            <a:ext cx="8229600" cy="5328592"/>
          </a:xfrm>
        </p:spPr>
        <p:txBody>
          <a:bodyPr>
            <a:normAutofit fontScale="92500" lnSpcReduction="20000"/>
          </a:bodyPr>
          <a:lstStyle/>
          <a:p>
            <a:r>
              <a:rPr lang="es-MX" dirty="0" smtClean="0"/>
              <a:t>Una de las distribuciones teóricas mejor estudiadas en los textos de bioestadística y más utilizada en la práctica es la </a:t>
            </a:r>
            <a:r>
              <a:rPr lang="es-MX" b="1" dirty="0" smtClean="0"/>
              <a:t>distribución normal</a:t>
            </a:r>
            <a:r>
              <a:rPr lang="es-MX" dirty="0" smtClean="0"/>
              <a:t>, también llamada </a:t>
            </a:r>
            <a:r>
              <a:rPr lang="es-MX" b="1" dirty="0" smtClean="0"/>
              <a:t>distribución </a:t>
            </a:r>
            <a:r>
              <a:rPr lang="es-MX" b="1" dirty="0" err="1" smtClean="0"/>
              <a:t>gaussiana</a:t>
            </a:r>
            <a:r>
              <a:rPr lang="es-MX" dirty="0" smtClean="0"/>
              <a:t>.  Su importancia se debe fundamentalmente a la frecuencia con la que distintas variables asociadas a fenómenos naturales y cotidianos siguen, aproximadamente, esta distribución.  </a:t>
            </a:r>
          </a:p>
          <a:p>
            <a:r>
              <a:rPr lang="es-MX" dirty="0" smtClean="0"/>
              <a:t>Caracteres morfológicos (como la talla o el peso), o psicológicos (como el cociente intelectual) son ejemplos de variables de las que frecuentemente se asume que siguen una distribución normal. </a:t>
            </a:r>
          </a:p>
          <a:p>
            <a:r>
              <a:rPr lang="es-MX" dirty="0" smtClean="0"/>
              <a:t> No obstante, y aunque algunos autores</a:t>
            </a:r>
            <a:r>
              <a:rPr lang="es-MX" baseline="30000" dirty="0" smtClean="0"/>
              <a:t> </a:t>
            </a:r>
            <a:r>
              <a:rPr lang="es-MX" dirty="0" smtClean="0"/>
              <a:t>han señalado que el comportamiento de muchos parámetros en el campo de la salud puede ser descrito mediante una distribución normal, puede resultar incluso poco frecuente encontrar variables que se ajusten a este tipo de comportamiento.</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143000"/>
          </a:xfrm>
        </p:spPr>
        <p:txBody>
          <a:bodyPr>
            <a:normAutofit/>
          </a:bodyPr>
          <a:lstStyle/>
          <a:p>
            <a:r>
              <a:rPr lang="es-MX" dirty="0" smtClean="0"/>
              <a:t>Ejercicios…</a:t>
            </a:r>
            <a:endParaRPr lang="es-MX" dirty="0"/>
          </a:p>
        </p:txBody>
      </p:sp>
      <p:sp>
        <p:nvSpPr>
          <p:cNvPr id="3" name="2 Marcador de contenido"/>
          <p:cNvSpPr>
            <a:spLocks noGrp="1"/>
          </p:cNvSpPr>
          <p:nvPr>
            <p:ph idx="1"/>
          </p:nvPr>
        </p:nvSpPr>
        <p:spPr>
          <a:xfrm>
            <a:off x="457200" y="2064216"/>
            <a:ext cx="8229600" cy="4389120"/>
          </a:xfrm>
        </p:spPr>
        <p:txBody>
          <a:bodyPr/>
          <a:lstStyle/>
          <a:p>
            <a:r>
              <a:rPr lang="es-MX" dirty="0" smtClean="0"/>
              <a:t>Se supone que los resultados de un examen siguen una distribución normal con media 78 y varianza 36. Se pide:</a:t>
            </a:r>
          </a:p>
          <a:p>
            <a:pPr>
              <a:buNone/>
            </a:pPr>
            <a:r>
              <a:rPr lang="es-MX" b="1" dirty="0" smtClean="0"/>
              <a:t>1. </a:t>
            </a:r>
            <a:r>
              <a:rPr lang="es-MX" dirty="0" smtClean="0"/>
              <a:t>¿Cuál es la probabilidad de que una persona que se presenta el examen obtenga una calificación superior a 72?</a:t>
            </a:r>
          </a:p>
          <a:p>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836712"/>
            <a:ext cx="8229600" cy="4389120"/>
          </a:xfrm>
        </p:spPr>
        <p:txBody>
          <a:bodyPr/>
          <a:lstStyle/>
          <a:p>
            <a:r>
              <a:rPr lang="es-MX" dirty="0" smtClean="0"/>
              <a:t>Varios test de inteligencia dieron una puntuación que sigue una ley normal con media 100 y desviación típica 15.</a:t>
            </a:r>
          </a:p>
          <a:p>
            <a:r>
              <a:rPr lang="es-MX" b="1" dirty="0" smtClean="0"/>
              <a:t>1. </a:t>
            </a:r>
            <a:r>
              <a:rPr lang="es-MX" dirty="0" smtClean="0"/>
              <a:t>Determinar el porcentaje de población que obtendría un coeficiente entre 95 y 110.</a:t>
            </a:r>
          </a:p>
          <a:p>
            <a:pPr>
              <a:buNone/>
            </a:pP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0722" name="Picture 2" descr="C:\Users\Alberto\Desktop\tablas de probabilidades1.1.JPG"/>
          <p:cNvPicPr>
            <a:picLocks noGrp="1" noChangeAspect="1" noChangeArrowheads="1"/>
          </p:cNvPicPr>
          <p:nvPr>
            <p:ph idx="1"/>
          </p:nvPr>
        </p:nvPicPr>
        <p:blipFill>
          <a:blip r:embed="rId2" cstate="print"/>
          <a:srcRect/>
          <a:stretch>
            <a:fillRect/>
          </a:stretch>
        </p:blipFill>
        <p:spPr bwMode="auto">
          <a:xfrm>
            <a:off x="36512" y="-1"/>
            <a:ext cx="9144000" cy="6924841"/>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1746" name="Picture 2" descr="C:\Users\Alberto\Desktop\tablas de probabilidades.1.2JPG.GIF"/>
          <p:cNvPicPr>
            <a:picLocks noChangeAspect="1" noChangeArrowheads="1"/>
          </p:cNvPicPr>
          <p:nvPr/>
        </p:nvPicPr>
        <p:blipFill>
          <a:blip r:embed="rId2" cstate="print"/>
          <a:srcRect/>
          <a:stretch>
            <a:fillRect/>
          </a:stretch>
        </p:blipFill>
        <p:spPr bwMode="auto">
          <a:xfrm>
            <a:off x="0" y="0"/>
            <a:ext cx="9110160"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32770" name="Picture 2" descr="C:\Users\Alberto\Desktop\tablas de probabilidades.1.3JPG.GIF"/>
          <p:cNvPicPr>
            <a:picLocks noChangeAspect="1" noChangeArrowheads="1"/>
          </p:cNvPicPr>
          <p:nvPr/>
        </p:nvPicPr>
        <p:blipFill>
          <a:blip r:embed="rId2" cstate="print"/>
          <a:srcRect/>
          <a:stretch>
            <a:fillRect/>
          </a:stretch>
        </p:blipFill>
        <p:spPr bwMode="auto">
          <a:xfrm>
            <a:off x="-36128" y="0"/>
            <a:ext cx="9180128" cy="6857999"/>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3794" name="Picture 2" descr="C:\Users\Alberto\Desktop\tablas de probabilidades.1.4JPG.GIF"/>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229600" cy="926976"/>
          </a:xfrm>
        </p:spPr>
        <p:txBody>
          <a:bodyPr>
            <a:noAutofit/>
          </a:bodyPr>
          <a:lstStyle/>
          <a:p>
            <a:pPr algn="ctr"/>
            <a:r>
              <a:rPr lang="es-MX" sz="2800" dirty="0" smtClean="0"/>
              <a:t>UNIDAD 6: MODELOS PROBABILÍSTICOS BÁSICOS</a:t>
            </a:r>
            <a:br>
              <a:rPr lang="es-MX" sz="2800" dirty="0" smtClean="0"/>
            </a:br>
            <a:r>
              <a:rPr lang="es-MX" sz="2800" b="1" dirty="0" smtClean="0"/>
              <a:t>“DISTRIBUCIÓN NORMAL”</a:t>
            </a:r>
            <a:endParaRPr lang="es-MX" sz="2800" dirty="0"/>
          </a:p>
        </p:txBody>
      </p:sp>
      <p:sp>
        <p:nvSpPr>
          <p:cNvPr id="3" name="2 Marcador de contenido"/>
          <p:cNvSpPr>
            <a:spLocks noGrp="1"/>
          </p:cNvSpPr>
          <p:nvPr>
            <p:ph idx="1"/>
          </p:nvPr>
        </p:nvSpPr>
        <p:spPr>
          <a:xfrm>
            <a:off x="467544" y="1268760"/>
            <a:ext cx="8229600" cy="5184576"/>
          </a:xfrm>
        </p:spPr>
        <p:txBody>
          <a:bodyPr>
            <a:normAutofit/>
          </a:bodyPr>
          <a:lstStyle/>
          <a:p>
            <a:r>
              <a:rPr lang="es-MX" dirty="0" smtClean="0"/>
              <a:t>La distribución normal fue reconocida por primera vez por el francés Abraham de </a:t>
            </a:r>
            <a:r>
              <a:rPr lang="es-MX" dirty="0" err="1" smtClean="0"/>
              <a:t>Moivre</a:t>
            </a:r>
            <a:r>
              <a:rPr lang="es-MX" dirty="0" smtClean="0"/>
              <a:t> (1667-1754).  Posteriormente, Carl </a:t>
            </a:r>
            <a:r>
              <a:rPr lang="es-MX" dirty="0" err="1" smtClean="0"/>
              <a:t>Friedrich</a:t>
            </a:r>
            <a:r>
              <a:rPr lang="es-MX" dirty="0" smtClean="0"/>
              <a:t> Gauss (1777-1855) elaboró desarrollos más profundos y formuló la ecuación de la curva; de ahí que también se la conozca, más comúnmente, como la </a:t>
            </a:r>
            <a:r>
              <a:rPr lang="es-MX" b="1" dirty="0" smtClean="0"/>
              <a:t>"campana de Gauss"</a:t>
            </a:r>
            <a:r>
              <a:rPr lang="es-MX" dirty="0" smtClean="0"/>
              <a:t>.  La distribución de una variable normal está completamente determinada por dos parámetros, su media y su desviación estándar, denotadas generalmente por  y .  Con esta notación, </a:t>
            </a:r>
            <a:r>
              <a:rPr lang="es-MX" u="sng" dirty="0" smtClean="0"/>
              <a:t>la densidad de la normal</a:t>
            </a:r>
            <a:r>
              <a:rPr lang="es-MX" dirty="0" smtClean="0"/>
              <a:t> viene dada por la ecuación:</a:t>
            </a:r>
          </a:p>
          <a:p>
            <a:endParaRPr lang="es-MX" dirty="0"/>
          </a:p>
        </p:txBody>
      </p:sp>
      <p:pic>
        <p:nvPicPr>
          <p:cNvPr id="4" name="3 Imagen" descr="función de Gauss"/>
          <p:cNvPicPr/>
          <p:nvPr/>
        </p:nvPicPr>
        <p:blipFill>
          <a:blip r:embed="rId2" cstate="print"/>
          <a:srcRect/>
          <a:stretch>
            <a:fillRect/>
          </a:stretch>
        </p:blipFill>
        <p:spPr bwMode="auto">
          <a:xfrm>
            <a:off x="3347864" y="5589240"/>
            <a:ext cx="2592288" cy="10453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6866" name="Picture 2" descr="C:\Users\Alberto\Documents\themes raul\probabilidad y estadistica\Formulas de normal.jpg"/>
          <p:cNvPicPr>
            <a:picLocks noGrp="1" noChangeAspect="1" noChangeArrowheads="1"/>
          </p:cNvPicPr>
          <p:nvPr>
            <p:ph idx="1"/>
          </p:nvPr>
        </p:nvPicPr>
        <p:blipFill>
          <a:blip r:embed="rId2" cstate="print"/>
          <a:srcRect/>
          <a:stretch>
            <a:fillRect/>
          </a:stretch>
        </p:blipFill>
        <p:spPr bwMode="auto">
          <a:xfrm>
            <a:off x="0" y="1052736"/>
            <a:ext cx="9144000" cy="580526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8"/>
            <a:ext cx="8229600" cy="2501632"/>
          </a:xfrm>
        </p:spPr>
        <p:txBody>
          <a:bodyPr>
            <a:normAutofit/>
          </a:bodyPr>
          <a:lstStyle/>
          <a:p>
            <a:r>
              <a:rPr lang="es-MX" dirty="0" smtClean="0"/>
              <a:t>La ecuación que determina la curva en forma de campana. Así, se dice que una característica   sigue una distribución normal de media    y varianza    , y se denota como                  si su función de densidad viene dada por la Ecuación 1.</a:t>
            </a:r>
          </a:p>
          <a:p>
            <a:endParaRPr lang="es-MX" dirty="0" smtClean="0"/>
          </a:p>
          <a:p>
            <a:pPr>
              <a:buNone/>
            </a:pPr>
            <a:endParaRPr lang="es-MX" dirty="0"/>
          </a:p>
        </p:txBody>
      </p:sp>
      <p:pic>
        <p:nvPicPr>
          <p:cNvPr id="2050" name="Picture 2" descr="http://www.fisterra.com/mbe/investiga/distr_normal/images/distr_1.gif"/>
          <p:cNvPicPr>
            <a:picLocks noChangeAspect="1" noChangeArrowheads="1"/>
          </p:cNvPicPr>
          <p:nvPr/>
        </p:nvPicPr>
        <p:blipFill>
          <a:blip r:embed="rId2" cstate="print"/>
          <a:srcRect/>
          <a:stretch>
            <a:fillRect/>
          </a:stretch>
        </p:blipFill>
        <p:spPr bwMode="auto">
          <a:xfrm>
            <a:off x="2555776" y="2744516"/>
            <a:ext cx="4608512" cy="3469478"/>
          </a:xfrm>
          <a:prstGeom prst="rect">
            <a:avLst/>
          </a:prstGeom>
          <a:noFill/>
        </p:spPr>
      </p:pic>
      <p:pic>
        <p:nvPicPr>
          <p:cNvPr id="2052" name="Picture 4" descr="http://www.fisterra.com/mbe/investiga/distr_normal/images/Image4.gif"/>
          <p:cNvPicPr>
            <a:picLocks noChangeAspect="1" noChangeArrowheads="1"/>
          </p:cNvPicPr>
          <p:nvPr/>
        </p:nvPicPr>
        <p:blipFill>
          <a:blip r:embed="rId3" cstate="print"/>
          <a:srcRect/>
          <a:stretch>
            <a:fillRect/>
          </a:stretch>
        </p:blipFill>
        <p:spPr bwMode="auto">
          <a:xfrm>
            <a:off x="6876256" y="1124744"/>
            <a:ext cx="247694" cy="233933"/>
          </a:xfrm>
          <a:prstGeom prst="rect">
            <a:avLst/>
          </a:prstGeom>
          <a:noFill/>
        </p:spPr>
      </p:pic>
      <p:pic>
        <p:nvPicPr>
          <p:cNvPr id="2053" name="Picture 5" descr="http://www.fisterra.com/mbe/investiga/distr_normal/images/Image5.gif"/>
          <p:cNvPicPr>
            <a:picLocks noChangeAspect="1" noChangeArrowheads="1"/>
          </p:cNvPicPr>
          <p:nvPr/>
        </p:nvPicPr>
        <p:blipFill>
          <a:blip r:embed="rId4" cstate="print"/>
          <a:srcRect/>
          <a:stretch>
            <a:fillRect/>
          </a:stretch>
        </p:blipFill>
        <p:spPr bwMode="auto">
          <a:xfrm>
            <a:off x="4932128" y="1556792"/>
            <a:ext cx="287944" cy="305941"/>
          </a:xfrm>
          <a:prstGeom prst="rect">
            <a:avLst/>
          </a:prstGeom>
          <a:noFill/>
        </p:spPr>
      </p:pic>
      <p:pic>
        <p:nvPicPr>
          <p:cNvPr id="2054" name="Picture 6" descr="http://www.fisterra.com/mbe/investiga/distr_normal/images/Image6.gif"/>
          <p:cNvPicPr>
            <a:picLocks noChangeAspect="1" noChangeArrowheads="1"/>
          </p:cNvPicPr>
          <p:nvPr/>
        </p:nvPicPr>
        <p:blipFill>
          <a:blip r:embed="rId5" cstate="print"/>
          <a:srcRect/>
          <a:stretch>
            <a:fillRect/>
          </a:stretch>
        </p:blipFill>
        <p:spPr bwMode="auto">
          <a:xfrm>
            <a:off x="6732240" y="1484784"/>
            <a:ext cx="360424" cy="344041"/>
          </a:xfrm>
          <a:prstGeom prst="rect">
            <a:avLst/>
          </a:prstGeom>
          <a:noFill/>
        </p:spPr>
      </p:pic>
      <p:pic>
        <p:nvPicPr>
          <p:cNvPr id="2055" name="Picture 7" descr="http://www.fisterra.com/mbe/investiga/distr_normal/images/Image7.gif"/>
          <p:cNvPicPr>
            <a:picLocks noChangeAspect="1" noChangeArrowheads="1"/>
          </p:cNvPicPr>
          <p:nvPr/>
        </p:nvPicPr>
        <p:blipFill>
          <a:blip r:embed="rId6" cstate="print"/>
          <a:srcRect/>
          <a:stretch>
            <a:fillRect/>
          </a:stretch>
        </p:blipFill>
        <p:spPr bwMode="auto">
          <a:xfrm>
            <a:off x="2634330" y="1844824"/>
            <a:ext cx="1433614" cy="36673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836712"/>
            <a:ext cx="8229600" cy="5328592"/>
          </a:xfrm>
        </p:spPr>
        <p:txBody>
          <a:bodyPr>
            <a:normAutofit fontScale="92500" lnSpcReduction="10000"/>
          </a:bodyPr>
          <a:lstStyle/>
          <a:p>
            <a:r>
              <a:rPr lang="es-MX" dirty="0" smtClean="0"/>
              <a:t>Al igual que ocurría con un histograma, en el que el área de cada rectángulo es proporcional al número de datos en el rango de valores correspondiente si, tal y como se muestra en la figura,  en el eje horizontal se levantan perpendiculares en dos puntos </a:t>
            </a:r>
            <a:r>
              <a:rPr lang="es-MX" i="1" dirty="0" smtClean="0"/>
              <a:t>a</a:t>
            </a:r>
            <a:r>
              <a:rPr lang="es-MX" dirty="0" smtClean="0"/>
              <a:t> y </a:t>
            </a:r>
            <a:r>
              <a:rPr lang="es-MX" i="1" dirty="0" smtClean="0"/>
              <a:t>b</a:t>
            </a:r>
            <a:r>
              <a:rPr lang="es-MX" dirty="0" smtClean="0"/>
              <a:t>, el área bajo la curva delimitada por esas líneas indica la probabilidad de que la variable de interés, </a:t>
            </a:r>
            <a:r>
              <a:rPr lang="es-MX" i="1" dirty="0" smtClean="0"/>
              <a:t>X</a:t>
            </a:r>
            <a:r>
              <a:rPr lang="es-MX" dirty="0" smtClean="0"/>
              <a:t>, tome un valor cualquiera en ese intervalo. </a:t>
            </a:r>
          </a:p>
          <a:p>
            <a:pPr>
              <a:buNone/>
            </a:pPr>
            <a:endParaRPr lang="es-MX" dirty="0" smtClean="0"/>
          </a:p>
          <a:p>
            <a:r>
              <a:rPr lang="es-MX" dirty="0" smtClean="0"/>
              <a:t> Puesto que la curva alcanza su mayor altura en torno a la media, mientras que sus "ramas" se extienden asintóticamente hacia los ejes, cuando una variable siga una distribución normal, será mucho más probable observar un dato cercano al valor medio que uno que se encuentre muy alejado de éste.</a:t>
            </a:r>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780696"/>
          </a:xfrm>
        </p:spPr>
        <p:txBody>
          <a:bodyPr>
            <a:normAutofit/>
          </a:bodyPr>
          <a:lstStyle/>
          <a:p>
            <a:pPr algn="ctr"/>
            <a:r>
              <a:rPr lang="es-MX" sz="4000" b="1" dirty="0" smtClean="0"/>
              <a:t>Propiedades de la distribución normal</a:t>
            </a:r>
            <a:endParaRPr lang="es-MX" sz="4000" dirty="0"/>
          </a:p>
        </p:txBody>
      </p:sp>
      <p:sp>
        <p:nvSpPr>
          <p:cNvPr id="3" name="2 Marcador de contenido"/>
          <p:cNvSpPr>
            <a:spLocks noGrp="1"/>
          </p:cNvSpPr>
          <p:nvPr>
            <p:ph idx="1"/>
          </p:nvPr>
        </p:nvSpPr>
        <p:spPr>
          <a:xfrm>
            <a:off x="457200" y="1268760"/>
            <a:ext cx="8229600" cy="5328592"/>
          </a:xfrm>
        </p:spPr>
        <p:txBody>
          <a:bodyPr>
            <a:normAutofit fontScale="77500" lnSpcReduction="20000"/>
          </a:bodyPr>
          <a:lstStyle/>
          <a:p>
            <a:r>
              <a:rPr lang="es-MX" dirty="0" smtClean="0"/>
              <a:t>Tiene una única moda, que coincide con su media y su mediana.</a:t>
            </a:r>
          </a:p>
          <a:p>
            <a:r>
              <a:rPr lang="es-MX" dirty="0" smtClean="0"/>
              <a:t>La curva normal es asintótica al eje de abscisas. </a:t>
            </a:r>
            <a:r>
              <a:rPr lang="es-MX" dirty="0" err="1" smtClean="0"/>
              <a:t>or</a:t>
            </a:r>
            <a:r>
              <a:rPr lang="es-MX" dirty="0" smtClean="0"/>
              <a:t> ello, cualquier valor entre  -</a:t>
            </a:r>
            <a:r>
              <a:rPr lang="es-MX" dirty="0" smtClean="0">
                <a:sym typeface="Symbol"/>
              </a:rPr>
              <a:t> </a:t>
            </a:r>
            <a:r>
              <a:rPr lang="es-MX" dirty="0" smtClean="0"/>
              <a:t>y +</a:t>
            </a:r>
            <a:r>
              <a:rPr lang="es-MX" dirty="0" smtClean="0">
                <a:sym typeface="Symbol"/>
              </a:rPr>
              <a:t> </a:t>
            </a:r>
            <a:r>
              <a:rPr lang="es-MX" dirty="0" smtClean="0"/>
              <a:t>es teóricamente posible.  El área total bajo la curva es, por tanto, igual a 1.</a:t>
            </a:r>
          </a:p>
          <a:p>
            <a:endParaRPr lang="es-MX" dirty="0" smtClean="0"/>
          </a:p>
          <a:p>
            <a:r>
              <a:rPr lang="es-MX" dirty="0" smtClean="0"/>
              <a:t>Es simétrica con respecto a su media </a:t>
            </a:r>
            <a:r>
              <a:rPr lang="es-MX" dirty="0" smtClean="0">
                <a:sym typeface="Symbol"/>
              </a:rPr>
              <a:t></a:t>
            </a:r>
            <a:r>
              <a:rPr lang="es-MX" dirty="0" smtClean="0"/>
              <a:t> .  Según esto, para este tipo de variables existe una probabilidad de un 50% de observar un dato mayor que la media, y un 50% de observar un dato menor.</a:t>
            </a:r>
          </a:p>
          <a:p>
            <a:endParaRPr lang="es-MX" dirty="0" smtClean="0"/>
          </a:p>
          <a:p>
            <a:r>
              <a:rPr lang="es-MX" dirty="0" smtClean="0"/>
              <a:t>El área bajo la curva comprendido entre los valores situados aproximadamente a dos desviaciones estándar de la media es igual a 0.95.  En concreto, existe un 95% de posibilidades de observar un valor comprendido en el intervalo  .</a:t>
            </a:r>
          </a:p>
          <a:p>
            <a:endParaRPr lang="es-MX" dirty="0" smtClean="0"/>
          </a:p>
          <a:p>
            <a:r>
              <a:rPr lang="es-MX" dirty="0" smtClean="0"/>
              <a:t>La distancia entre la línea trazada en la media y el punto de inflexión de la curva es igual a una desviación típica (</a:t>
            </a:r>
            <a:r>
              <a:rPr lang="es-MX" dirty="0" smtClean="0">
                <a:sym typeface="Symbol"/>
              </a:rPr>
              <a:t></a:t>
            </a:r>
            <a:r>
              <a:rPr lang="es-MX" dirty="0" smtClean="0"/>
              <a:t>).  Cuanto mayor sea </a:t>
            </a:r>
            <a:r>
              <a:rPr lang="es-MX" dirty="0" smtClean="0">
                <a:sym typeface="Symbol"/>
              </a:rPr>
              <a:t></a:t>
            </a:r>
            <a:r>
              <a:rPr lang="es-MX" dirty="0" smtClean="0"/>
              <a:t>, más aplanada será la curva de la densidad.</a:t>
            </a:r>
          </a:p>
        </p:txBody>
      </p:sp>
      <p:pic>
        <p:nvPicPr>
          <p:cNvPr id="18436" name="Picture 4" descr="http://www.fisterra.com/mbe/investiga/distr_normal/images/Image13.gif"/>
          <p:cNvPicPr>
            <a:picLocks noChangeAspect="1" noChangeArrowheads="1"/>
          </p:cNvPicPr>
          <p:nvPr/>
        </p:nvPicPr>
        <p:blipFill>
          <a:blip r:embed="rId2" cstate="print"/>
          <a:srcRect/>
          <a:stretch>
            <a:fillRect/>
          </a:stretch>
        </p:blipFill>
        <p:spPr bwMode="auto">
          <a:xfrm>
            <a:off x="6444207" y="4869160"/>
            <a:ext cx="1894117" cy="28155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638944"/>
          </a:xfrm>
        </p:spPr>
        <p:txBody>
          <a:bodyPr>
            <a:normAutofit fontScale="90000"/>
          </a:bodyPr>
          <a:lstStyle/>
          <a:p>
            <a:pPr algn="ctr"/>
            <a:r>
              <a:rPr lang="es-MX" dirty="0" smtClean="0"/>
              <a:t>¿Cómo se calcula?</a:t>
            </a:r>
            <a:endParaRPr lang="es-MX" dirty="0"/>
          </a:p>
        </p:txBody>
      </p:sp>
      <p:sp>
        <p:nvSpPr>
          <p:cNvPr id="3" name="2 Marcador de contenido"/>
          <p:cNvSpPr>
            <a:spLocks noGrp="1"/>
          </p:cNvSpPr>
          <p:nvPr>
            <p:ph idx="1"/>
          </p:nvPr>
        </p:nvSpPr>
        <p:spPr>
          <a:xfrm>
            <a:off x="467544" y="1412776"/>
            <a:ext cx="8229600" cy="5256584"/>
          </a:xfrm>
        </p:spPr>
        <p:txBody>
          <a:bodyPr/>
          <a:lstStyle/>
          <a:p>
            <a:r>
              <a:rPr lang="es-MX" dirty="0" smtClean="0"/>
              <a:t> No existe una única distribución normal, sino una familia de distribuciones con una forma común, diferenciadas por los valores de su media y su varianza.  De entre todas ellas, la más utilizada es la </a:t>
            </a:r>
            <a:r>
              <a:rPr lang="es-MX" b="1" dirty="0" smtClean="0"/>
              <a:t>distribución normal estándar</a:t>
            </a:r>
            <a:r>
              <a:rPr lang="es-MX" dirty="0" smtClean="0"/>
              <a:t>, que corresponde a una distribución de media 0 y varianza 1.  Así, la expresión que define su densidad se puede obtener de la Ecuación:</a:t>
            </a:r>
            <a:endParaRPr lang="es-MX" dirty="0"/>
          </a:p>
        </p:txBody>
      </p:sp>
      <p:pic>
        <p:nvPicPr>
          <p:cNvPr id="4" name="3 Imagen" descr="tipificar"/>
          <p:cNvPicPr/>
          <p:nvPr/>
        </p:nvPicPr>
        <p:blipFill>
          <a:blip r:embed="rId2" cstate="print"/>
          <a:srcRect/>
          <a:stretch>
            <a:fillRect/>
          </a:stretch>
        </p:blipFill>
        <p:spPr bwMode="auto">
          <a:xfrm>
            <a:off x="6948264" y="5473412"/>
            <a:ext cx="1728192" cy="763900"/>
          </a:xfrm>
          <a:prstGeom prst="rect">
            <a:avLst/>
          </a:prstGeom>
          <a:noFill/>
          <a:ln w="9525">
            <a:noFill/>
            <a:miter lim="800000"/>
            <a:headEnd/>
            <a:tailEnd/>
          </a:ln>
        </p:spPr>
      </p:pic>
      <p:pic>
        <p:nvPicPr>
          <p:cNvPr id="17410" name="Picture 2" descr="http://www.fisterra.com/mbe/investiga/distr_normal/images/Image18.gif"/>
          <p:cNvPicPr>
            <a:picLocks noChangeAspect="1" noChangeArrowheads="1"/>
          </p:cNvPicPr>
          <p:nvPr/>
        </p:nvPicPr>
        <p:blipFill>
          <a:blip r:embed="rId3" cstate="print"/>
          <a:srcRect/>
          <a:stretch>
            <a:fillRect/>
          </a:stretch>
        </p:blipFill>
        <p:spPr bwMode="auto">
          <a:xfrm>
            <a:off x="683568" y="5229200"/>
            <a:ext cx="5957723" cy="119633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6048672"/>
          </a:xfrm>
        </p:spPr>
        <p:txBody>
          <a:bodyPr>
            <a:normAutofit/>
          </a:bodyPr>
          <a:lstStyle/>
          <a:p>
            <a:r>
              <a:rPr lang="es-MX" dirty="0" smtClean="0"/>
              <a:t>Es importante conocer que, a partir de cualquier variable </a:t>
            </a:r>
            <a:r>
              <a:rPr lang="es-MX" i="1" dirty="0" smtClean="0"/>
              <a:t>X</a:t>
            </a:r>
            <a:r>
              <a:rPr lang="es-MX" dirty="0" smtClean="0"/>
              <a:t> que siga una distribución N(</a:t>
            </a:r>
            <a:r>
              <a:rPr lang="es-MX" dirty="0" smtClean="0">
                <a:sym typeface="Symbol"/>
              </a:rPr>
              <a:t>,</a:t>
            </a:r>
            <a:r>
              <a:rPr lang="es-MX" dirty="0" smtClean="0"/>
              <a:t>), se puede obtener otra característica </a:t>
            </a:r>
            <a:r>
              <a:rPr lang="es-MX" i="1" dirty="0" smtClean="0"/>
              <a:t>Z</a:t>
            </a:r>
            <a:r>
              <a:rPr lang="es-MX" dirty="0" smtClean="0"/>
              <a:t> con una distribución normal estándar, sin más que efectuar la transformación:</a:t>
            </a:r>
          </a:p>
          <a:p>
            <a:endParaRPr lang="es-MX" dirty="0" smtClean="0"/>
          </a:p>
          <a:p>
            <a:r>
              <a:rPr lang="es-MX" dirty="0" smtClean="0"/>
              <a:t> a partir de la que se puede obtener de modo sencillo la probabilidad de observar un dato menor o igual a un cierto valor z, y que permitirán resolver preguntas de probabilidad acerca del comportamiento de variables de las que se sabe o se asume que siguen una distribución aproximadamente normal.</a:t>
            </a:r>
            <a:endParaRPr lang="es-MX" dirty="0"/>
          </a:p>
        </p:txBody>
      </p:sp>
      <p:pic>
        <p:nvPicPr>
          <p:cNvPr id="4" name="3 Imagen" descr="tipificar"/>
          <p:cNvPicPr/>
          <p:nvPr/>
        </p:nvPicPr>
        <p:blipFill>
          <a:blip r:embed="rId2" cstate="print"/>
          <a:srcRect/>
          <a:stretch>
            <a:fillRect/>
          </a:stretch>
        </p:blipFill>
        <p:spPr bwMode="auto">
          <a:xfrm>
            <a:off x="3779912" y="2348880"/>
            <a:ext cx="1728192" cy="7639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247</TotalTime>
  <Words>439</Words>
  <Application>Microsoft Office PowerPoint</Application>
  <PresentationFormat>Presentación en pantalla (4:3)</PresentationFormat>
  <Paragraphs>95</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Flujo</vt:lpstr>
      <vt:lpstr>UNIVERSIDAD AUTÓNOMA DE QUERÉTARO  FACULTAD DE INGENIERIA  1er SEMESTRE</vt:lpstr>
      <vt:lpstr>Introducción</vt:lpstr>
      <vt:lpstr>UNIDAD 6: MODELOS PROBABILÍSTICOS BÁSICOS “DISTRIBUCIÓN NORMAL”</vt:lpstr>
      <vt:lpstr>Diapositiva 4</vt:lpstr>
      <vt:lpstr>Diapositiva 5</vt:lpstr>
      <vt:lpstr>Diapositiva 6</vt:lpstr>
      <vt:lpstr>Propiedades de la distribución normal</vt:lpstr>
      <vt:lpstr>¿Cómo se calcula?</vt:lpstr>
      <vt:lpstr>Diapositiva 9</vt:lpstr>
      <vt:lpstr>tablas</vt:lpstr>
      <vt:lpstr>Diapositiva 11</vt:lpstr>
      <vt:lpstr>Diapositiva 12</vt:lpstr>
      <vt:lpstr>P(Z ≤ a)</vt:lpstr>
      <vt:lpstr>Diapositiva 14</vt:lpstr>
      <vt:lpstr>Diapositiva 15</vt:lpstr>
      <vt:lpstr>ejemplos</vt:lpstr>
      <vt:lpstr>solución</vt:lpstr>
      <vt:lpstr>Diapositiva 18</vt:lpstr>
      <vt:lpstr>Diapositiva 19</vt:lpstr>
      <vt:lpstr>Ejercicios…</vt:lpstr>
      <vt:lpstr>Diapositiva 21</vt:lpstr>
      <vt:lpstr>Diapositiva 22</vt:lpstr>
      <vt:lpstr>Diapositiva 23</vt:lpstr>
      <vt:lpstr>Diapositiva 24</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 QUERÉTARO  FACULTAD DE INGENIERIA  1er SEMESTRE</dc:title>
  <dc:creator>Alberto</dc:creator>
  <cp:lastModifiedBy>Alberto</cp:lastModifiedBy>
  <cp:revision>24</cp:revision>
  <dcterms:created xsi:type="dcterms:W3CDTF">2011-05-11T02:39:32Z</dcterms:created>
  <dcterms:modified xsi:type="dcterms:W3CDTF">2011-05-11T14:15:05Z</dcterms:modified>
</cp:coreProperties>
</file>